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60" r:id="rId7"/>
    <p:sldId id="262" r:id="rId8"/>
    <p:sldId id="259" r:id="rId9"/>
    <p:sldId id="263" r:id="rId10"/>
    <p:sldId id="267" r:id="rId11"/>
    <p:sldId id="266" r:id="rId12"/>
    <p:sldId id="265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3" r:id="rId38"/>
    <p:sldId id="294" r:id="rId39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4720"/>
  </p:normalViewPr>
  <p:slideViewPr>
    <p:cSldViewPr snapToGrid="0">
      <p:cViewPr varScale="1">
        <p:scale>
          <a:sx n="149" d="100"/>
          <a:sy n="149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494D-DFBD-A762-DE97-AC8A6F536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45DAB-5189-9DD6-9F3F-63AC6FD49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1B5D1-F047-ACAA-1E33-36ED29710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7FA2-E116-E547-53C7-D295FBE1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6C10-05F0-F65C-AF89-8B49EE51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6579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7ABC-59E8-847C-FF1B-062DBE2D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4F7CD-CD24-A12E-9E84-19A7298BD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61FC-7A08-AE19-216B-31745FED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7E756-3B01-FA7D-7B9D-7826275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D9219-81F3-643A-0A0B-407E4AEB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00010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5D86B-05CA-229A-2CD4-D9132FED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C2D07-A37B-2476-39CB-53F6496D9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1AABC-7E39-9F2C-B88E-BE35CFC1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A2D2-C53E-19AD-4943-2624328C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C131E-1975-6053-C692-989872D0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144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7510-CAD9-BDFB-45B9-A436B5D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0B65B-654A-11F6-E408-A5078D76A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358D-94BF-B577-2A9A-ED86313B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9F774-7B92-02C8-9EDC-B4333FCA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8E66-50F7-E97F-F8BD-D88EA22C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41989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446C-CFE5-655D-B356-F6499089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9A7E3-976A-1B17-5CCE-24F4144E1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6EA9E-AF5E-7BC0-9652-7B0A7A39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67B0D-EF2E-849A-5C6F-9A26D387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7822-21C4-CCFB-FB5E-7A9A10FC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6072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05B5-C94E-6C8B-18E4-37C9803A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49B4-C7BC-B28C-4BBC-CDA660965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456A1-EDAB-0C2C-B28A-B50C1A4E6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FF739-9712-B40E-B8AF-1856CAFE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9039-81B7-F4AF-5A5B-967E4D0D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D847B-541F-3766-8D20-73F5B85E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98601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F3E1-809A-FD8B-C4FB-26B296BD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69B3C-3592-80E1-DA4C-809C9E2FA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2DD3E-7B08-1896-4DDC-DEAE4FCA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3C52D-C38E-03E6-F809-EA5685A94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C50F8-4A11-F71E-3556-CB94CA0D9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0AE94-7A17-B035-CDDD-64D06DD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5468A-34BD-F853-09A1-124D8467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04D0E-175A-7CAE-B1A2-D2949279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6493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3F2B-8737-8588-AF2E-A1566306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E553B-9896-1081-6C67-805320AD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75AFA-2091-3961-19D2-A457D614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1642E-49E9-6302-3A22-9072A1C8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31036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32C10-F37B-78AA-BA21-E6D26B00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4EC4B-6CC0-D4C6-6764-337FAE05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E463-5FAA-8342-34F7-E68761F2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17982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4C93-ACEC-3B6E-C8A3-5B23DD9A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F4755-1C55-5320-61D5-9519B460A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3D136-AB74-5FF1-2410-035A8D05C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88FB-3998-F4B7-31EC-76C30048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B8EF6-7A86-BADE-76EE-19B507D3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2C2D0-DDF3-30E0-5C88-D5A9D1E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42993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1907-4A65-7AA7-8BC0-F82BD7D4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98892-6BAB-1782-F7B3-7D663DCCD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390D-856A-80A4-060B-9A3452F52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1D1FA-37EC-FF12-8E78-79DCB348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BD686-4EC7-5E8A-7347-F675E0E8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D6B3C-41E8-6E79-D049-8E5A4283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08526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2B444-9D37-4BF4-0451-B11C01CC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D80A9-DD76-1ECD-2F7C-21A6DD1A5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29E17-A0E7-D6AA-CF1B-8AC5BC62B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44FDB-170D-744E-A695-E7A9BBCC87FB}" type="datetimeFigureOut">
              <a:rPr lang="en-KZ" smtClean="0"/>
              <a:t>05.04.2023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9068-9376-7394-0ABB-C65F07273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E8375-3B27-C5B9-FCC9-7C23AA294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7EE00-6919-804A-8901-75A5E9AF14B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1165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tractor.ru/info/articles/ponimaem-arhitekturu-viper.html" TargetMode="External"/><Relationship Id="rId2" Type="http://schemas.openxmlformats.org/officeDocument/2006/relationships/hyperlink" Target="https://apptractor.ru/develop/arhitektura-viper-prostymi-slovami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OBLX0nx37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07A7-CB8B-8A0D-FC61-49194025A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Z" dirty="0"/>
              <a:t>Lesson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A96A6-A60A-2719-9929-33981FD09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</a:rPr>
              <a:t>Архитектурные паттерны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MVC, MVVM, MVP, VIP</a:t>
            </a:r>
            <a:endParaRPr lang="en-US" dirty="0">
              <a:effectLst/>
            </a:endParaRP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063509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3ACA-9551-2B0E-979F-CEEB4317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project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87851-317C-DD61-8BA0-3EB4E060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422765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B15E32-344C-B157-6A19-982B4ABFD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2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5A28-0DB8-627A-A365-A6C70E1E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F4AC-6FA0-3BF9-8CBC-1E49EC50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249127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384F8235-DA3D-FDC6-58F8-174B1F70C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76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2A08404-971F-8A1F-0011-5E51D89E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D738156-D6D6-1487-C731-25584E43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5A28-0DB8-627A-A365-A6C70E1E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F4AC-6FA0-3BF9-8CBC-1E49EC50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382655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E667D6F-7FAE-9C45-0CCF-F7119DFA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6" r="413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C8BB-2A28-2E42-C0C8-CF4D58E9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 Swift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1F03-E6F5-E578-B628-CCC165369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Основа</a:t>
            </a:r>
            <a:r>
              <a:rPr lang="en-US" dirty="0"/>
              <a:t>: </a:t>
            </a:r>
            <a:r>
              <a:rPr lang="ru-RU" dirty="0"/>
              <a:t>"Чистая архитектура" Роберта </a:t>
            </a:r>
            <a:r>
              <a:rPr lang="ru-RU" dirty="0" err="1"/>
              <a:t>Сесила</a:t>
            </a:r>
            <a:r>
              <a:rPr lang="ru-RU" dirty="0"/>
              <a:t> Мартина. </a:t>
            </a:r>
            <a:endParaRPr lang="en-US" dirty="0"/>
          </a:p>
          <a:p>
            <a:r>
              <a:rPr lang="en-US" dirty="0"/>
              <a:t>SOLID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Single Responsibility Principle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Open-Closed Principle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Liskov</a:t>
            </a:r>
            <a:r>
              <a:rPr lang="en-US" dirty="0"/>
              <a:t> Substitution Principle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Interface Segregation Principle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Dependency Inversion Principle 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22931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5B20-4254-CC5D-7D49-A236D105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принципов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1A605-6EA6-CC14-2422-75239271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- терпим к изменениям; </a:t>
            </a:r>
            <a:endParaRPr lang="en-US" dirty="0"/>
          </a:p>
          <a:p>
            <a:r>
              <a:rPr lang="ru-RU" dirty="0"/>
              <a:t>- прост и понятен </a:t>
            </a:r>
            <a:endParaRPr lang="en-US" dirty="0"/>
          </a:p>
          <a:p>
            <a:r>
              <a:rPr lang="ru-RU" dirty="0"/>
              <a:t>- образует основу для компонентов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57296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9409F-869B-24D3-EA3F-A68867CC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2878697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MVC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E0E19F0-B852-699F-676F-58B86DAD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613" y="1627323"/>
            <a:ext cx="8003138" cy="44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45FE-FAB1-CC0A-8F39-9EA0E3D7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 SRP </a:t>
            </a:r>
            <a:r>
              <a:rPr lang="ru-RU" b="1" dirty="0"/>
              <a:t>Принцип единственной ответственности (</a:t>
            </a:r>
            <a:r>
              <a:rPr lang="en-US" b="1" dirty="0"/>
              <a:t>The Single Responsibility Principle)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3680-BC04-573F-5CA4-D863E31F1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Модуль должен иметь одну и только одну причину для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352186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C936-4082-A244-6AEC-A17F2884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 OCP </a:t>
            </a:r>
            <a:r>
              <a:rPr lang="ru-RU" b="1" dirty="0"/>
              <a:t>Принцип открытости/закрытости (</a:t>
            </a:r>
            <a:r>
              <a:rPr lang="en-US" b="1" dirty="0"/>
              <a:t>The Open Closed Principle)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EC62-9808-B88F-74E1-632761F2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 сформулирован Бертраном Мейером в 1988 году</a:t>
            </a:r>
          </a:p>
          <a:p>
            <a:r>
              <a:rPr lang="ru-RU" dirty="0"/>
              <a:t>Программные сущности должны быть открыты для расширения и закрыты для изменения.</a:t>
            </a:r>
          </a:p>
          <a:p>
            <a:r>
              <a:rPr lang="ru-RU" dirty="0"/>
              <a:t>Цель данного принципа — сделать систему легко расширяемой и обезопасить ее от влияния изменений. Эта цель достигается делением системы на компоненты и упорядочением их зависимостей в иерархию, защищающую компоненты уровнем выше от изменений в компонентах уровнем ниже.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96336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B889-9CB8-8824-72F2-409FB850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LSP </a:t>
            </a:r>
            <a:r>
              <a:rPr lang="ru-RU" dirty="0"/>
              <a:t>Принцип подстановки Барбары Лисков (</a:t>
            </a:r>
            <a:r>
              <a:rPr lang="en-US" dirty="0"/>
              <a:t>The </a:t>
            </a:r>
            <a:r>
              <a:rPr lang="en-US" dirty="0" err="1"/>
              <a:t>Liskov</a:t>
            </a:r>
            <a:r>
              <a:rPr lang="en-US" dirty="0"/>
              <a:t> Substitution Principle)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62F6A-159F-2B87-86F6-B226D93C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Необходимо, чтобы подклассы могли бы служить заменой для своих суперклассов.</a:t>
            </a:r>
          </a:p>
          <a:p>
            <a:r>
              <a:rPr lang="ru-RU" dirty="0"/>
              <a:t>Цель этого принципа заключаются в том, чтобы дочерние классы можно было использовать вместо родительских классов, от которых они образованы, не нарушая работу программы. Если оказывается, что в коде проверяется тип класса, значит принцип подстановки нарушается.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4642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A7B7-A863-645D-867A-536D318C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ISP </a:t>
            </a:r>
            <a:r>
              <a:rPr lang="ru-RU" dirty="0"/>
              <a:t>Принцип разделения интерфейса (</a:t>
            </a:r>
            <a:r>
              <a:rPr lang="en-US" dirty="0"/>
              <a:t>The Interface Segregation Principle)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76BF9-0805-C0D0-EA40-D3A0088C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Создавайте узкоспециализированные интерфейсы, предназначенные для конкретного клиента. Клиенты не должны зависеть от интерфейсов, которые они не используют.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19671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ACF1-9A74-1EA3-CF8F-D5C3241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 DIP </a:t>
            </a:r>
            <a:r>
              <a:rPr lang="ru-RU" b="1" dirty="0"/>
              <a:t>Принцип инверсии зависимостей (</a:t>
            </a:r>
            <a:r>
              <a:rPr lang="en-US" b="1" dirty="0"/>
              <a:t>The Dependency Inversion Principle)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E056-C613-BCEE-1D16-EB4B4221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. Модули верхних уровней не должны зависеть от модулей нижних уровней. Оба типа модулей должны зависеть от абстракций. </a:t>
            </a:r>
          </a:p>
          <a:p>
            <a:r>
              <a:rPr lang="ru-RU" dirty="0"/>
              <a:t> Абстракции не должны зависеть от деталей. Детали должны зависеть от абстракций. базы данных, веб-системы, серверы, фреймворки и т.д. 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66959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05028F-35F0-0953-F8D9-CD63A113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6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61E7-5958-640D-6D05-E52C89E2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Правило Зависимости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46A5-D2B1-3636-BE11-C09A7A67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Зависимости в исходном коде должны быть направлены внутрь, в сторону высокоуровневых политик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5901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716-D19A-9D7B-668E-9143B59F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Сущности (</a:t>
            </a:r>
            <a:r>
              <a:rPr lang="en-US" dirty="0"/>
              <a:t>Entities)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141D-BE81-EA1F-A362-B8D35B5E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Сущность может быть объектом с методами или набором структур данных и функций.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99668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5A2A-76C8-5E19-2681-9CB38D2C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Варианты использования (</a:t>
            </a:r>
            <a:r>
              <a:rPr lang="en-US" b="1" dirty="0"/>
              <a:t>Use Cases / Interactors). </a:t>
            </a:r>
            <a:r>
              <a:rPr lang="ru-RU" b="1" dirty="0"/>
              <a:t>Логика приложения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5F47-A440-AA2F-05B7-680FC2D2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Программное обеспечение на этом уровне содержит бизнес-правила конкретного приложения.</a:t>
            </a:r>
          </a:p>
          <a:p>
            <a:r>
              <a:rPr lang="en-US" dirty="0"/>
              <a:t>Use Case </a:t>
            </a:r>
            <a:r>
              <a:rPr lang="ru-RU" dirty="0"/>
              <a:t>или прецедент – это просто некоторый изолированный функционал</a:t>
            </a:r>
          </a:p>
          <a:p>
            <a:r>
              <a:rPr lang="ru-RU" dirty="0"/>
              <a:t>приложения, который может быть запущен по определенному действию, например</a:t>
            </a:r>
          </a:p>
          <a:p>
            <a:r>
              <a:rPr lang="ru-RU" dirty="0"/>
              <a:t>пользователем или другими установками.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18846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D2F2-FEFD-5979-D729-B10A063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Адаптеры интерфейсов (</a:t>
            </a:r>
            <a:r>
              <a:rPr lang="en-US" b="1" dirty="0"/>
              <a:t>Interface Adapters / Presenters)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4961-1228-2919-4454-79C2413FC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Программное обеспечение на этом уровне представляет собой набор адаптеров, которые преобразуют данные из формата, наиболее удобного для </a:t>
            </a:r>
            <a:r>
              <a:rPr lang="en-US" dirty="0"/>
              <a:t>use cases </a:t>
            </a:r>
            <a:r>
              <a:rPr lang="ru-RU" dirty="0"/>
              <a:t>и сущностей, в формат, наиболее удобный для внешних слоев, таких как базы данных или </a:t>
            </a:r>
            <a:r>
              <a:rPr lang="en-US" dirty="0"/>
              <a:t>view.</a:t>
            </a:r>
            <a:endParaRPr lang="ru-RU" dirty="0"/>
          </a:p>
          <a:p>
            <a:r>
              <a:rPr lang="ru-RU" dirty="0"/>
              <a:t>Также на этом уровне находятся любые другие адаптеры, необходимые для преобразования данных из внешнего формата, например полученных от внешней службы, во внутренний, используемый вариантами использования и сущностями.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40057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8CE81F-A77F-F6E6-6A9A-5242762EC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4" r="1031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2EF8-9BBB-EA60-8EAB-9A166391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Фреймворки и драйверы (</a:t>
            </a:r>
            <a:r>
              <a:rPr lang="en-US" b="1" dirty="0"/>
              <a:t>Frameworks and Drivers)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AEBC-D0EE-1638-427E-B92ABFB6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Внешний слой обычно состоит из фреймворков и инструментов для хранения данных.</a:t>
            </a:r>
            <a:endParaRPr lang="en-US" dirty="0"/>
          </a:p>
          <a:p>
            <a:r>
              <a:rPr lang="en-US" dirty="0"/>
              <a:t>View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879826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C827-35D9-67DE-5C17-5BEA3B0C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границ.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455F-13C3-F3D9-93A7-F0B21351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правом нижнем углу диаграммы находится пример того, как мы пересекаем границы круга.</a:t>
            </a:r>
            <a:endParaRPr lang="en-US" dirty="0"/>
          </a:p>
          <a:p>
            <a:r>
              <a:rPr lang="en-US" dirty="0"/>
              <a:t>- </a:t>
            </a:r>
            <a:r>
              <a:rPr lang="ru-RU" dirty="0"/>
              <a:t>Независящим от фреймворков; </a:t>
            </a:r>
            <a:endParaRPr lang="en-US" dirty="0"/>
          </a:p>
          <a:p>
            <a:r>
              <a:rPr lang="ru-RU" dirty="0"/>
              <a:t>- Тестируемым;</a:t>
            </a:r>
            <a:endParaRPr lang="en-US" dirty="0"/>
          </a:p>
          <a:p>
            <a:r>
              <a:rPr lang="ru-RU" dirty="0"/>
              <a:t> - Независящим от </a:t>
            </a:r>
            <a:r>
              <a:rPr lang="en-US" dirty="0"/>
              <a:t>UI;</a:t>
            </a:r>
          </a:p>
          <a:p>
            <a:r>
              <a:rPr lang="en-US" dirty="0"/>
              <a:t> - </a:t>
            </a:r>
            <a:r>
              <a:rPr lang="ru-RU" dirty="0"/>
              <a:t>Независящим от Базы данных; </a:t>
            </a:r>
            <a:endParaRPr lang="en-US" dirty="0"/>
          </a:p>
          <a:p>
            <a:r>
              <a:rPr lang="ru-RU" dirty="0"/>
              <a:t>- Независимым от какого-либо внешнего воздействия.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181377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9C00-935F-C57E-9211-F202708D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Swift: VIP Cycle</a:t>
            </a:r>
            <a:endParaRPr lang="en-KZ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9EE9D06-716B-DC25-E518-B5DA5F08C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969" y="1825625"/>
            <a:ext cx="6974062" cy="4351338"/>
          </a:xfrm>
        </p:spPr>
      </p:pic>
    </p:spTree>
    <p:extLst>
      <p:ext uri="{BB962C8B-B14F-4D97-AF65-F5344CB8AC3E}">
        <p14:creationId xmlns:p14="http://schemas.microsoft.com/office/powerpoint/2010/main" val="125035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6BC2D36-BE17-BD7B-E4DB-365604CC2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7" y="643466"/>
            <a:ext cx="88429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4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9C00-935F-C57E-9211-F202708D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Swift: VIP Cycle</a:t>
            </a:r>
            <a:endParaRPr lang="en-KZ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3F4B5BB-AF22-1F08-87AE-5500C7576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0305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1AA-3EBF-EDAA-5DCA-AF0B227B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VIPER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D566E6-EE3D-BF31-42CE-35C569EAE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41" y="1690688"/>
            <a:ext cx="7485518" cy="4351338"/>
          </a:xfrm>
        </p:spPr>
      </p:pic>
    </p:spTree>
    <p:extLst>
      <p:ext uri="{BB962C8B-B14F-4D97-AF65-F5344CB8AC3E}">
        <p14:creationId xmlns:p14="http://schemas.microsoft.com/office/powerpoint/2010/main" val="300898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64EF-4E19-8CD5-C29A-03376A7C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/>
              <a:t>Tutorials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4741-B22E-C778-94CB-18702185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https://apptractor.ru/develop/arhitektura-viper-prostymi-slovami.html</a:t>
            </a:r>
            <a:endParaRPr lang="en-US" dirty="0"/>
          </a:p>
          <a:p>
            <a:r>
              <a:rPr lang="en-US" dirty="0">
                <a:hlinkClick r:id="rId3"/>
              </a:rPr>
              <a:t>https://apptractor.ru/info/articles/ponimaem-arhitekturu-viper.html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https://www.youtube.com/watch?v=YOBLX0nx37g</a:t>
            </a:r>
            <a:endParaRPr lang="en-US" dirty="0"/>
          </a:p>
          <a:p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51406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638A-1C22-52F4-F7DE-A2A8F26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Z" dirty="0"/>
              <a:t>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D7CA-9142-DF72-64C4-A0060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zapisVIP</a:t>
            </a:r>
          </a:p>
        </p:txBody>
      </p:sp>
    </p:spTree>
    <p:extLst>
      <p:ext uri="{BB962C8B-B14F-4D97-AF65-F5344CB8AC3E}">
        <p14:creationId xmlns:p14="http://schemas.microsoft.com/office/powerpoint/2010/main" val="782270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F392-E096-A14A-FA23-C8B84859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H/w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CC80-17AE-F59B-D231-9B34CB39C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1 app by mvc, mvvm, mvp, vip</a:t>
            </a:r>
          </a:p>
          <a:p>
            <a:r>
              <a:rPr lang="en-US" dirty="0"/>
              <a:t>S</a:t>
            </a:r>
            <a:r>
              <a:rPr lang="en-KZ" dirty="0"/>
              <a:t>ettings </a:t>
            </a:r>
            <a:r>
              <a:rPr lang="en-US" dirty="0" err="1"/>
              <a:t>ios</a:t>
            </a:r>
            <a:r>
              <a:rPr lang="en-US" dirty="0"/>
              <a:t> </a:t>
            </a:r>
            <a:r>
              <a:rPr lang="en-US"/>
              <a:t>app copy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66339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BFB150-CA2B-3D47-CBBC-7B295855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AB299EE-8ED5-690D-D049-21751A7C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8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ED8748F2-25E6-93EB-C32D-9A6508AFB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ED8748F2-25E6-93EB-C32D-9A6508AFB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29E06F7-91C9-2D1E-7E35-5B40B7D6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D9BFC73-7135-C7A9-0369-636C32923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616</Words>
  <Application>Microsoft Macintosh PowerPoint</Application>
  <PresentationFormat>Widescreen</PresentationFormat>
  <Paragraphs>69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Lesson 4</vt:lpstr>
      <vt:lpstr>MVC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 project</vt:lpstr>
      <vt:lpstr>PowerPoint Presentation</vt:lpstr>
      <vt:lpstr>Open a project</vt:lpstr>
      <vt:lpstr>PowerPoint Presentation</vt:lpstr>
      <vt:lpstr>PowerPoint Presentation</vt:lpstr>
      <vt:lpstr>PowerPoint Presentation</vt:lpstr>
      <vt:lpstr>Open a project</vt:lpstr>
      <vt:lpstr>PowerPoint Presentation</vt:lpstr>
      <vt:lpstr>Clean Swift</vt:lpstr>
      <vt:lpstr>Цель принципов</vt:lpstr>
      <vt:lpstr>S SRP Принцип единственной ответственности (The Single Responsibility Principle)</vt:lpstr>
      <vt:lpstr>O OCP Принцип открытости/закрытости (The Open Closed Principle)</vt:lpstr>
      <vt:lpstr>L LSP Принцип подстановки Барбары Лисков (The Liskov Substitution Principle)</vt:lpstr>
      <vt:lpstr>I ISP Принцип разделения интерфейса (The Interface Segregation Principle)</vt:lpstr>
      <vt:lpstr>D DIP Принцип инверсии зависимостей (The Dependency Inversion Principle)</vt:lpstr>
      <vt:lpstr>PowerPoint Presentation</vt:lpstr>
      <vt:lpstr>Правило Зависимости</vt:lpstr>
      <vt:lpstr>Сущности (Entities)</vt:lpstr>
      <vt:lpstr>Варианты использования (Use Cases / Interactors). Логика приложения</vt:lpstr>
      <vt:lpstr>Адаптеры интерфейсов (Interface Adapters / Presenters)</vt:lpstr>
      <vt:lpstr>Фреймворки и драйверы (Frameworks and Drivers)</vt:lpstr>
      <vt:lpstr>Пересечение границ.</vt:lpstr>
      <vt:lpstr>Clean Swift: VIP Cycle</vt:lpstr>
      <vt:lpstr>PowerPoint Presentation</vt:lpstr>
      <vt:lpstr>Clean Swift: VIP Cycle</vt:lpstr>
      <vt:lpstr>VIPER</vt:lpstr>
      <vt:lpstr>Tutorials</vt:lpstr>
      <vt:lpstr>Open a project</vt:lpstr>
      <vt:lpstr>H/w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dc:creator>Yernur Astanakulov</dc:creator>
  <cp:lastModifiedBy>Yernur Astanakulov</cp:lastModifiedBy>
  <cp:revision>3</cp:revision>
  <dcterms:created xsi:type="dcterms:W3CDTF">2023-04-05T04:15:10Z</dcterms:created>
  <dcterms:modified xsi:type="dcterms:W3CDTF">2023-04-05T17:31:58Z</dcterms:modified>
</cp:coreProperties>
</file>